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56" r:id="rId2"/>
    <p:sldId id="257" r:id="rId3"/>
    <p:sldId id="266" r:id="rId4"/>
    <p:sldId id="274" r:id="rId5"/>
    <p:sldId id="259" r:id="rId6"/>
    <p:sldId id="27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52">
          <p15:clr>
            <a:srgbClr val="A4A3A4"/>
          </p15:clr>
        </p15:guide>
        <p15:guide id="2" pos="29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C63F"/>
    <a:srgbClr val="0080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7865" autoAdjust="0"/>
  </p:normalViewPr>
  <p:slideViewPr>
    <p:cSldViewPr showGuides="1">
      <p:cViewPr varScale="1">
        <p:scale>
          <a:sx n="50" d="100"/>
          <a:sy n="50" d="100"/>
        </p:scale>
        <p:origin x="1956" y="36"/>
      </p:cViewPr>
      <p:guideLst>
        <p:guide orient="horz" pos="1752"/>
        <p:guide pos="295"/>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54" d="100"/>
          <a:sy n="54" d="100"/>
        </p:scale>
        <p:origin x="-284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F7D1552-26AF-4900-B28D-1E23FB1FF2CE}" type="datetimeFigureOut">
              <a:rPr lang="en-GB" smtClean="0"/>
              <a:t>26/07/2018</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968725-DC59-4788-96C5-BB932D0B4B7A}" type="slidenum">
              <a:rPr lang="en-GB" smtClean="0"/>
              <a:t>‹#›</a:t>
            </a:fld>
            <a:endParaRPr lang="en-GB"/>
          </a:p>
        </p:txBody>
      </p:sp>
    </p:spTree>
    <p:extLst>
      <p:ext uri="{BB962C8B-B14F-4D97-AF65-F5344CB8AC3E}">
        <p14:creationId xmlns:p14="http://schemas.microsoft.com/office/powerpoint/2010/main" val="218275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E5B6BC-1A1C-4A4A-91E6-14BDC8306B33}" type="datetimeFigureOut">
              <a:rPr lang="en-GB" smtClean="0"/>
              <a:t>26/07/2018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4374A4-8D2A-4E26-90AA-10824FDCB1ED}" type="slidenum">
              <a:rPr lang="en-GB" smtClean="0"/>
              <a:t>‹#›</a:t>
            </a:fld>
            <a:endParaRPr lang="en-GB"/>
          </a:p>
        </p:txBody>
      </p:sp>
    </p:spTree>
    <p:extLst>
      <p:ext uri="{BB962C8B-B14F-4D97-AF65-F5344CB8AC3E}">
        <p14:creationId xmlns:p14="http://schemas.microsoft.com/office/powerpoint/2010/main" val="13365510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84374A4-8D2A-4E26-90AA-10824FDCB1ED}" type="slidenum">
              <a:rPr lang="en-GB" smtClean="0"/>
              <a:t>1</a:t>
            </a:fld>
            <a:endParaRPr lang="en-GB"/>
          </a:p>
        </p:txBody>
      </p:sp>
    </p:spTree>
    <p:extLst>
      <p:ext uri="{BB962C8B-B14F-4D97-AF65-F5344CB8AC3E}">
        <p14:creationId xmlns:p14="http://schemas.microsoft.com/office/powerpoint/2010/main" val="4263473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My brief is to frame this session, which will look at a modernisation of HIV prevention by a balanced curation. I want to start off by doing a quick reflection about the road we have walked together to towards our present prevention predicament. </a:t>
            </a:r>
          </a:p>
          <a:p>
            <a:r>
              <a:rPr lang="en-GB" sz="1200" kern="1200" dirty="0" smtClean="0">
                <a:solidFill>
                  <a:schemeClr val="tx1"/>
                </a:solidFill>
                <a:effectLst/>
                <a:latin typeface="+mn-lt"/>
                <a:ea typeface="+mn-ea"/>
                <a:cs typeface="+mn-cs"/>
              </a:rPr>
              <a:t>To date,</a:t>
            </a:r>
            <a:r>
              <a:rPr lang="it-IT" sz="1200" kern="1200" dirty="0" smtClean="0">
                <a:solidFill>
                  <a:schemeClr val="tx1"/>
                </a:solidFill>
                <a:effectLst/>
                <a:latin typeface="+mn-lt"/>
                <a:ea typeface="+mn-ea"/>
                <a:cs typeface="+mn-cs"/>
              </a:rPr>
              <a:t> an estimated that </a:t>
            </a:r>
            <a:r>
              <a:rPr lang="en-GB" sz="1200" kern="1200" dirty="0" smtClean="0">
                <a:solidFill>
                  <a:schemeClr val="tx1"/>
                </a:solidFill>
                <a:effectLst/>
                <a:latin typeface="+mn-lt"/>
                <a:ea typeface="+mn-ea"/>
                <a:cs typeface="+mn-cs"/>
              </a:rPr>
              <a:t>76 million people were or are currently living with HIV. That is an enormous number of people. In fact, I don’t think that there are many of us in this room who have not been affected, directly or indirectly, by the epidemic. </a:t>
            </a:r>
          </a:p>
          <a:p>
            <a:r>
              <a:rPr lang="en-GB" sz="1200" kern="1200" dirty="0" smtClean="0">
                <a:solidFill>
                  <a:schemeClr val="tx1"/>
                </a:solidFill>
                <a:effectLst/>
                <a:latin typeface="+mn-lt"/>
                <a:ea typeface="+mn-ea"/>
                <a:cs typeface="+mn-cs"/>
              </a:rPr>
              <a:t>In my adopted country of Namibia, we had regions where up to 43% of pregnant women tested positive during the early 2000s. In other words, a young girls lifetime risk of contracting HIV was somewhere between certain and guaranteed. </a:t>
            </a:r>
          </a:p>
          <a:p>
            <a:r>
              <a:rPr lang="en-GB" sz="1200" kern="1200" dirty="0" smtClean="0">
                <a:solidFill>
                  <a:schemeClr val="tx1"/>
                </a:solidFill>
                <a:effectLst/>
                <a:latin typeface="+mn-lt"/>
                <a:ea typeface="+mn-ea"/>
                <a:cs typeface="+mn-cs"/>
              </a:rPr>
              <a:t>In those days the tools at our disposal to respond to HIV were rudimentary yet pursued with zeal and passion. The frontline of the response was the community, where people were mobilised to disseminate essential information, and commodities like condoms and lubricants, while also pushing social and cultural boundaries in order to shape the way for a public health response. </a:t>
            </a:r>
          </a:p>
          <a:p>
            <a:r>
              <a:rPr lang="en-GB" sz="1200" kern="1200" dirty="0" smtClean="0">
                <a:solidFill>
                  <a:schemeClr val="tx1"/>
                </a:solidFill>
                <a:effectLst/>
                <a:latin typeface="+mn-lt"/>
                <a:ea typeface="+mn-ea"/>
                <a:cs typeface="+mn-cs"/>
              </a:rPr>
              <a:t>It was a time of innovation and drive that saw a lasting fusing of public health and human rights thinking, which gave birth to such powerful concepts as PHDP and combination prevention. </a:t>
            </a:r>
          </a:p>
          <a:p>
            <a:r>
              <a:rPr lang="en-GB" sz="1200" kern="1200" dirty="0" smtClean="0">
                <a:solidFill>
                  <a:schemeClr val="tx1"/>
                </a:solidFill>
                <a:effectLst/>
                <a:latin typeface="+mn-lt"/>
                <a:ea typeface="+mn-ea"/>
                <a:cs typeface="+mn-cs"/>
              </a:rPr>
              <a:t>And as depicted here, these efforts did bear fruit. The first time the incidence curve was truly curved was back in the mid to late 90s and early 2000s. Of course there was a so-called maturing of the epidemic, but incidence has in fact been in steady decline since about 2001, quite a while before the effects of life saving treatment started to have an impact, as shown here on the red line. </a:t>
            </a:r>
          </a:p>
          <a:p>
            <a:r>
              <a:rPr lang="en-GB" sz="1200" kern="1200" dirty="0" smtClean="0">
                <a:solidFill>
                  <a:schemeClr val="tx1"/>
                </a:solidFill>
                <a:effectLst/>
                <a:latin typeface="+mn-lt"/>
                <a:ea typeface="+mn-ea"/>
                <a:cs typeface="+mn-cs"/>
              </a:rPr>
              <a:t>The point I am making is that primary prevention was and remains effective. </a:t>
            </a:r>
          </a:p>
          <a:p>
            <a:r>
              <a:rPr lang="en-GB" sz="1200" kern="1200" dirty="0" smtClean="0">
                <a:solidFill>
                  <a:schemeClr val="tx1"/>
                </a:solidFill>
                <a:effectLst/>
                <a:latin typeface="+mn-lt"/>
                <a:ea typeface="+mn-ea"/>
                <a:cs typeface="+mn-cs"/>
              </a:rPr>
              <a:t>The fact that we have we now have U=U in our prevention toolkit, makes this next slide all the more puzzling.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4374A4-8D2A-4E26-90AA-10824FDCB1ED}" type="slidenum">
              <a:rPr lang="en-GB" smtClean="0"/>
              <a:t>2</a:t>
            </a:fld>
            <a:endParaRPr lang="en-GB"/>
          </a:p>
        </p:txBody>
      </p:sp>
    </p:spTree>
    <p:extLst>
      <p:ext uri="{BB962C8B-B14F-4D97-AF65-F5344CB8AC3E}">
        <p14:creationId xmlns:p14="http://schemas.microsoft.com/office/powerpoint/2010/main" val="30593393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z="1200" kern="1200" dirty="0" smtClean="0">
                <a:solidFill>
                  <a:schemeClr val="tx1"/>
                </a:solidFill>
                <a:effectLst/>
                <a:latin typeface="+mn-lt"/>
                <a:ea typeface="+mn-ea"/>
                <a:cs typeface="+mn-cs"/>
              </a:rPr>
              <a:t>The latest UNAIDS data shows that </a:t>
            </a:r>
            <a:r>
              <a:rPr lang="en-US" sz="1200" kern="1200" dirty="0" smtClean="0">
                <a:solidFill>
                  <a:schemeClr val="tx1"/>
                </a:solidFill>
                <a:effectLst/>
                <a:latin typeface="+mn-lt"/>
                <a:ea typeface="+mn-ea"/>
                <a:cs typeface="+mn-cs"/>
              </a:rPr>
              <a:t>since 2010, new HIV infections among adults have declined by an estimated 16%, from 1.9 million to 1.6 million in 2017, which is far away from reaching </a:t>
            </a:r>
            <a:r>
              <a:rPr lang="en-GB" sz="1200" kern="1200" dirty="0" smtClean="0">
                <a:solidFill>
                  <a:schemeClr val="tx1"/>
                </a:solidFill>
                <a:effectLst/>
                <a:latin typeface="+mn-lt"/>
                <a:ea typeface="+mn-ea"/>
                <a:cs typeface="+mn-cs"/>
              </a:rPr>
              <a:t>a 75% reduction by 2020.</a:t>
            </a:r>
          </a:p>
          <a:p>
            <a:r>
              <a:rPr lang="en-GB" sz="1200" kern="1200" dirty="0" smtClean="0">
                <a:solidFill>
                  <a:schemeClr val="tx1"/>
                </a:solidFill>
                <a:effectLst/>
                <a:latin typeface="+mn-lt"/>
                <a:ea typeface="+mn-ea"/>
                <a:cs typeface="+mn-cs"/>
              </a:rPr>
              <a:t>As is being said very often here, there is less than, I think, 600 days until we are supposed to meet a target that, over the previous 2,800 days, we have barely made a dent to. We appear unlikely to achieve that, which is why we are now openly talking about a prevention crisis. </a:t>
            </a:r>
          </a:p>
          <a:p>
            <a:r>
              <a:rPr lang="en-GB" sz="1200" kern="1200" dirty="0" smtClean="0">
                <a:solidFill>
                  <a:schemeClr val="tx1"/>
                </a:solidFill>
                <a:effectLst/>
                <a:latin typeface="+mn-lt"/>
                <a:ea typeface="+mn-ea"/>
                <a:cs typeface="+mn-cs"/>
              </a:rPr>
              <a:t>The biggest questions is, how has this happened? How? As repeatedly stated by UNAIDS in their gap reports and even in the famous ‘armamentarium’ report of the Lancet Commission, we have the tools and we know that they work. So why are we here? The big and safe explanation is that there is a global population bulge which has increased the number of people at risk. This is without doubt true. </a:t>
            </a:r>
          </a:p>
          <a:p>
            <a:r>
              <a:rPr lang="en-GB" sz="1200" kern="1200" dirty="0" smtClean="0">
                <a:solidFill>
                  <a:schemeClr val="tx1"/>
                </a:solidFill>
                <a:effectLst/>
                <a:latin typeface="+mn-lt"/>
                <a:ea typeface="+mn-ea"/>
                <a:cs typeface="+mn-cs"/>
              </a:rPr>
              <a:t>However, a harder truth to face, is that many primary prevention programmes have suffered from a trio of factors: they have been weak or scattered and of insufficient scale to truly have an impact. </a:t>
            </a:r>
            <a:endParaRPr lang="en-GB" sz="1200" kern="1200" dirty="0">
              <a:solidFill>
                <a:schemeClr val="tx1"/>
              </a:solidFill>
              <a:effectLst/>
              <a:latin typeface="+mn-lt"/>
              <a:ea typeface="+mn-ea"/>
              <a:cs typeface="+mn-cs"/>
            </a:endParaRPr>
          </a:p>
        </p:txBody>
      </p:sp>
      <p:sp>
        <p:nvSpPr>
          <p:cNvPr id="11268" name="Slide Number Placeholder 3"/>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2DC566D-8720-4704-9C2B-85D6D201538E}" type="slidenum">
              <a:rPr lang="en-GB" altLang="en-US" smtClean="0"/>
              <a:pPr/>
              <a:t>3</a:t>
            </a:fld>
            <a:endParaRPr lang="en-GB" altLang="en-US" smtClean="0"/>
          </a:p>
        </p:txBody>
      </p:sp>
    </p:spTree>
    <p:extLst>
      <p:ext uri="{BB962C8B-B14F-4D97-AF65-F5344CB8AC3E}">
        <p14:creationId xmlns:p14="http://schemas.microsoft.com/office/powerpoint/2010/main" val="741659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Few things illustrate this as clearly as this</a:t>
            </a:r>
            <a:r>
              <a:rPr lang="en-GB" baseline="0" dirty="0" smtClean="0"/>
              <a:t> slide, presented by </a:t>
            </a:r>
            <a:r>
              <a:rPr lang="en-GB" baseline="0" dirty="0" err="1" smtClean="0"/>
              <a:t>Henk</a:t>
            </a:r>
            <a:r>
              <a:rPr lang="en-GB" baseline="0" dirty="0" smtClean="0"/>
              <a:t> van </a:t>
            </a:r>
            <a:r>
              <a:rPr lang="en-GB" baseline="0" dirty="0" err="1" smtClean="0"/>
              <a:t>Renterghem</a:t>
            </a:r>
            <a:r>
              <a:rPr lang="en-GB" baseline="0" dirty="0" smtClean="0"/>
              <a:t> on Monday during this conference, which shows the tragic collapse of condom programmes in 35 countries across the world.</a:t>
            </a:r>
            <a:endParaRPr lang="en-GB" dirty="0"/>
          </a:p>
        </p:txBody>
      </p:sp>
      <p:sp>
        <p:nvSpPr>
          <p:cNvPr id="4" name="Slide Number Placeholder 3"/>
          <p:cNvSpPr>
            <a:spLocks noGrp="1"/>
          </p:cNvSpPr>
          <p:nvPr>
            <p:ph type="sldNum" sz="quarter" idx="10"/>
          </p:nvPr>
        </p:nvSpPr>
        <p:spPr/>
        <p:txBody>
          <a:bodyPr/>
          <a:lstStyle/>
          <a:p>
            <a:fld id="{084374A4-8D2A-4E26-90AA-10824FDCB1ED}" type="slidenum">
              <a:rPr lang="en-GB" smtClean="0"/>
              <a:t>4</a:t>
            </a:fld>
            <a:endParaRPr lang="en-GB"/>
          </a:p>
        </p:txBody>
      </p:sp>
    </p:spTree>
    <p:extLst>
      <p:ext uri="{BB962C8B-B14F-4D97-AF65-F5344CB8AC3E}">
        <p14:creationId xmlns:p14="http://schemas.microsoft.com/office/powerpoint/2010/main" val="2917552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t-IT" sz="1200" kern="1200" dirty="0" smtClean="0">
                <a:solidFill>
                  <a:schemeClr val="tx1"/>
                </a:solidFill>
                <a:effectLst/>
                <a:latin typeface="+mn-lt"/>
                <a:ea typeface="+mn-ea"/>
                <a:cs typeface="+mn-cs"/>
              </a:rPr>
              <a:t>To finish of my frameing, I am going to state the obvious: If we want to end new infections we have to make targeted investments to do so.</a:t>
            </a:r>
            <a:endParaRPr lang="en-GB" sz="1200" kern="1200" dirty="0" smtClean="0">
              <a:solidFill>
                <a:schemeClr val="tx1"/>
              </a:solidFill>
              <a:effectLst/>
              <a:latin typeface="+mn-lt"/>
              <a:ea typeface="+mn-ea"/>
              <a:cs typeface="+mn-cs"/>
            </a:endParaRPr>
          </a:p>
          <a:p>
            <a:r>
              <a:rPr lang="it-IT" sz="1200" kern="1200" dirty="0" smtClean="0">
                <a:solidFill>
                  <a:schemeClr val="tx1"/>
                </a:solidFill>
                <a:effectLst/>
                <a:latin typeface="+mn-lt"/>
                <a:ea typeface="+mn-ea"/>
                <a:cs typeface="+mn-cs"/>
              </a:rPr>
              <a:t>Again according to UNAIDS, 44% of all new infections occur among key populations and their sexual partners. Even in so-called generalised epidemics, key populations are disproportionally affected. </a:t>
            </a:r>
            <a:endParaRPr lang="en-GB" sz="1200" kern="1200" dirty="0" smtClean="0">
              <a:solidFill>
                <a:schemeClr val="tx1"/>
              </a:solidFill>
              <a:effectLst/>
              <a:latin typeface="+mn-lt"/>
              <a:ea typeface="+mn-ea"/>
              <a:cs typeface="+mn-cs"/>
            </a:endParaRPr>
          </a:p>
          <a:p>
            <a:r>
              <a:rPr lang="it-IT" sz="1200" kern="1200" dirty="0" smtClean="0">
                <a:solidFill>
                  <a:schemeClr val="tx1"/>
                </a:solidFill>
                <a:effectLst/>
                <a:latin typeface="+mn-lt"/>
                <a:ea typeface="+mn-ea"/>
                <a:cs typeface="+mn-cs"/>
              </a:rPr>
              <a:t>Why is that? Sex workers, men who have sex with men, drug users and the transgeender community have multiple, ineracting layers of barriers to get through before they can access safe and relevant services. </a:t>
            </a:r>
            <a:endParaRPr lang="en-GB" sz="1200" kern="1200" dirty="0" smtClean="0">
              <a:solidFill>
                <a:schemeClr val="tx1"/>
              </a:solidFill>
              <a:effectLst/>
              <a:latin typeface="+mn-lt"/>
              <a:ea typeface="+mn-ea"/>
              <a:cs typeface="+mn-cs"/>
            </a:endParaRPr>
          </a:p>
          <a:p>
            <a:r>
              <a:rPr lang="it-IT" sz="1200" kern="1200" dirty="0" smtClean="0">
                <a:solidFill>
                  <a:schemeClr val="tx1"/>
                </a:solidFill>
                <a:effectLst/>
                <a:latin typeface="+mn-lt"/>
                <a:ea typeface="+mn-ea"/>
                <a:cs typeface="+mn-cs"/>
              </a:rPr>
              <a:t>We also cannot ignore the impact that structural barriers have on adolescent girls and young women, for example, another demographic with extreme risks in regions such as Eastern and South Africa. </a:t>
            </a:r>
            <a:endParaRPr lang="en-GB" sz="1200" kern="1200" dirty="0" smtClean="0">
              <a:solidFill>
                <a:schemeClr val="tx1"/>
              </a:solidFill>
              <a:effectLst/>
              <a:latin typeface="+mn-lt"/>
              <a:ea typeface="+mn-ea"/>
              <a:cs typeface="+mn-cs"/>
            </a:endParaRPr>
          </a:p>
          <a:p>
            <a:r>
              <a:rPr lang="it-IT" sz="1200" kern="1200" dirty="0" smtClean="0">
                <a:solidFill>
                  <a:schemeClr val="tx1"/>
                </a:solidFill>
                <a:effectLst/>
                <a:latin typeface="+mn-lt"/>
                <a:ea typeface="+mn-ea"/>
                <a:cs typeface="+mn-cs"/>
              </a:rPr>
              <a:t>To reach our targets, it seems obvious that we must pursue real efforts to remove structural barriers to access, and that by whatever means possible, we provide services to those who are most marginalised and those who have the highest chances of contracting HIV. </a:t>
            </a:r>
            <a:endParaRPr lang="en-GB" sz="1200" kern="1200" dirty="0" smtClean="0">
              <a:solidFill>
                <a:schemeClr val="tx1"/>
              </a:solidFill>
              <a:effectLst/>
              <a:latin typeface="+mn-lt"/>
              <a:ea typeface="+mn-ea"/>
              <a:cs typeface="+mn-cs"/>
            </a:endParaRPr>
          </a:p>
          <a:p>
            <a:r>
              <a:rPr lang="it-IT" sz="1200" kern="1200" dirty="0" smtClean="0">
                <a:solidFill>
                  <a:schemeClr val="tx1"/>
                </a:solidFill>
                <a:effectLst/>
                <a:latin typeface="+mn-lt"/>
                <a:ea typeface="+mn-ea"/>
                <a:cs typeface="+mn-cs"/>
              </a:rPr>
              <a:t>If the last 8 years have tought us anything it is that half measures only get you halfway. And in this case even less. When it comes to prevention, we are not on the last mile, we have only just covered the first mile</a:t>
            </a:r>
            <a:endParaRPr lang="it-IT" baseline="0" dirty="0" smtClean="0"/>
          </a:p>
        </p:txBody>
      </p:sp>
      <p:sp>
        <p:nvSpPr>
          <p:cNvPr id="4" name="Slide Number Placeholder 3"/>
          <p:cNvSpPr>
            <a:spLocks noGrp="1"/>
          </p:cNvSpPr>
          <p:nvPr>
            <p:ph type="sldNum" sz="quarter" idx="10"/>
          </p:nvPr>
        </p:nvSpPr>
        <p:spPr/>
        <p:txBody>
          <a:bodyPr/>
          <a:lstStyle/>
          <a:p>
            <a:fld id="{084374A4-8D2A-4E26-90AA-10824FDCB1ED}" type="slidenum">
              <a:rPr lang="en-GB" smtClean="0"/>
              <a:t>5</a:t>
            </a:fld>
            <a:endParaRPr lang="en-GB"/>
          </a:p>
        </p:txBody>
      </p:sp>
    </p:spTree>
    <p:extLst>
      <p:ext uri="{BB962C8B-B14F-4D97-AF65-F5344CB8AC3E}">
        <p14:creationId xmlns:p14="http://schemas.microsoft.com/office/powerpoint/2010/main" val="189529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If you is interested in knowing more about there we are with the current effort to end new infections, the Alliance has produced a series of shadow scorecards in relation to the global prevention targets that track progress and gaps. These will soon be uploaded on our website. It shows shocking statistics like the rising incidence curve in Ukraine (not what we had in mind when we said bend the curve).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84374A4-8D2A-4E26-90AA-10824FDCB1ED}" type="slidenum">
              <a:rPr lang="en-GB" smtClean="0"/>
              <a:t>6</a:t>
            </a:fld>
            <a:endParaRPr lang="en-GB"/>
          </a:p>
        </p:txBody>
      </p:sp>
    </p:spTree>
    <p:extLst>
      <p:ext uri="{BB962C8B-B14F-4D97-AF65-F5344CB8AC3E}">
        <p14:creationId xmlns:p14="http://schemas.microsoft.com/office/powerpoint/2010/main" val="40707283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Rectangle 12"/>
          <p:cNvSpPr/>
          <p:nvPr userDrawn="1"/>
        </p:nvSpPr>
        <p:spPr>
          <a:xfrm>
            <a:off x="2522" y="1529558"/>
            <a:ext cx="9141477" cy="387274"/>
          </a:xfrm>
          <a:prstGeom prst="rect">
            <a:avLst/>
          </a:prstGeom>
          <a:solidFill>
            <a:srgbClr val="8CC6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Picture 2" descr="C:\Users\Richard\Desktop\Work Files\Alliance\Resources\Alliance_2013_UK_RGB.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4144" y="404664"/>
            <a:ext cx="1574828" cy="855962"/>
          </a:xfrm>
          <a:prstGeom prst="rect">
            <a:avLst/>
          </a:prstGeom>
          <a:noFill/>
          <a:extLst>
            <a:ext uri="{909E8E84-426E-40DD-AFC4-6F175D3DCCD1}">
              <a14:hiddenFill xmlns:a14="http://schemas.microsoft.com/office/drawing/2010/main">
                <a:solidFill>
                  <a:srgbClr val="FFFFFF"/>
                </a:solidFill>
              </a14:hiddenFill>
            </a:ext>
          </a:extLst>
        </p:spPr>
      </p:pic>
      <p:sp>
        <p:nvSpPr>
          <p:cNvPr id="20" name="CoverTitle"/>
          <p:cNvSpPr>
            <a:spLocks noGrp="1"/>
          </p:cNvSpPr>
          <p:nvPr>
            <p:ph type="body" sz="quarter" idx="10" hasCustomPrompt="1"/>
          </p:nvPr>
        </p:nvSpPr>
        <p:spPr>
          <a:xfrm>
            <a:off x="467544" y="2636912"/>
            <a:ext cx="8208714" cy="720081"/>
          </a:xfrm>
          <a:prstGeom prst="rect">
            <a:avLst/>
          </a:prstGeom>
        </p:spPr>
        <p:txBody>
          <a:bodyPr lIns="0"/>
          <a:lstStyle>
            <a:lvl1pPr marL="0" indent="0">
              <a:buNone/>
              <a:defRPr sz="4400" b="1" baseline="0">
                <a:solidFill>
                  <a:srgbClr val="008053"/>
                </a:solidFill>
                <a:latin typeface="Arial" panose="020B0604020202020204" pitchFamily="34" charset="0"/>
                <a:cs typeface="Arial" panose="020B0604020202020204" pitchFamily="34" charset="0"/>
              </a:defRPr>
            </a:lvl1pPr>
          </a:lstStyle>
          <a:p>
            <a:pPr lvl="0"/>
            <a:r>
              <a:rPr lang="en-GB" dirty="0" smtClean="0"/>
              <a:t>Cover Title Text</a:t>
            </a:r>
            <a:endParaRPr lang="en-GB" dirty="0"/>
          </a:p>
        </p:txBody>
      </p:sp>
      <p:sp>
        <p:nvSpPr>
          <p:cNvPr id="21" name="CoverSub"/>
          <p:cNvSpPr>
            <a:spLocks noGrp="1"/>
          </p:cNvSpPr>
          <p:nvPr>
            <p:ph type="body" sz="quarter" idx="11" hasCustomPrompt="1"/>
          </p:nvPr>
        </p:nvSpPr>
        <p:spPr>
          <a:xfrm>
            <a:off x="467544" y="3357364"/>
            <a:ext cx="8208912" cy="1439788"/>
          </a:xfrm>
          <a:prstGeom prst="rect">
            <a:avLst/>
          </a:prstGeom>
        </p:spPr>
        <p:txBody>
          <a:bodyPr lIns="0"/>
          <a:lstStyle>
            <a:lvl1pPr marL="0" indent="0">
              <a:buNone/>
              <a:defRPr sz="4400" b="0" baseline="0">
                <a:solidFill>
                  <a:srgbClr val="8CC63F"/>
                </a:solidFill>
                <a:latin typeface="Arial" panose="020B0604020202020204" pitchFamily="34" charset="0"/>
                <a:cs typeface="Arial" panose="020B0604020202020204" pitchFamily="34" charset="0"/>
              </a:defRPr>
            </a:lvl1pPr>
          </a:lstStyle>
          <a:p>
            <a:pPr lvl="0"/>
            <a:r>
              <a:rPr lang="en-GB" dirty="0" smtClean="0"/>
              <a:t>Subheading Text</a:t>
            </a:r>
            <a:endParaRPr lang="en-GB" dirty="0"/>
          </a:p>
        </p:txBody>
      </p:sp>
      <p:sp>
        <p:nvSpPr>
          <p:cNvPr id="22" name="CoverBody"/>
          <p:cNvSpPr>
            <a:spLocks noGrp="1"/>
          </p:cNvSpPr>
          <p:nvPr>
            <p:ph type="body" sz="quarter" idx="12" hasCustomPrompt="1"/>
          </p:nvPr>
        </p:nvSpPr>
        <p:spPr>
          <a:xfrm>
            <a:off x="539552" y="4797152"/>
            <a:ext cx="8136904" cy="719509"/>
          </a:xfrm>
          <a:prstGeom prst="rect">
            <a:avLst/>
          </a:prstGeom>
        </p:spPr>
        <p:txBody>
          <a:bodyPr lIns="0"/>
          <a:lstStyle>
            <a:lvl1pPr marL="0" indent="0">
              <a:buNone/>
              <a:defRPr sz="1800" b="0" baseline="0">
                <a:solidFill>
                  <a:schemeClr val="tx1"/>
                </a:solidFill>
                <a:latin typeface="Arial" panose="020B0604020202020204" pitchFamily="34" charset="0"/>
                <a:cs typeface="Arial" panose="020B0604020202020204" pitchFamily="34" charset="0"/>
              </a:defRPr>
            </a:lvl1pPr>
          </a:lstStyle>
          <a:p>
            <a:pPr lvl="0"/>
            <a:r>
              <a:rPr lang="en-GB" dirty="0" smtClean="0"/>
              <a:t>Insert Body Text Here</a:t>
            </a:r>
            <a:endParaRPr lang="en-GB" dirty="0"/>
          </a:p>
        </p:txBody>
      </p:sp>
    </p:spTree>
    <p:extLst>
      <p:ext uri="{BB962C8B-B14F-4D97-AF65-F5344CB8AC3E}">
        <p14:creationId xmlns:p14="http://schemas.microsoft.com/office/powerpoint/2010/main" val="40128495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2780928"/>
            <a:ext cx="8136135" cy="3345235"/>
          </a:xfrm>
          <a:prstGeom prst="rect">
            <a:avLst/>
          </a:prstGeom>
        </p:spPr>
        <p:txBody>
          <a:bodyPr lIns="0" tIns="360000"/>
          <a:lstStyle>
            <a:lvl1pPr>
              <a:buClr>
                <a:srgbClr val="008053"/>
              </a:buClr>
              <a:defRPr sz="2000">
                <a:latin typeface="Arial" panose="020B0604020202020204" pitchFamily="34" charset="0"/>
                <a:cs typeface="Arial" panose="020B0604020202020204" pitchFamily="34" charset="0"/>
              </a:defRPr>
            </a:lvl1pPr>
            <a:lvl2pPr>
              <a:buClr>
                <a:srgbClr val="008053"/>
              </a:buClr>
              <a:defRPr sz="1800">
                <a:latin typeface="Arial" panose="020B0604020202020204" pitchFamily="34" charset="0"/>
                <a:cs typeface="Arial" panose="020B0604020202020204" pitchFamily="34" charset="0"/>
              </a:defRPr>
            </a:lvl2pPr>
            <a:lvl3pPr>
              <a:buClr>
                <a:srgbClr val="008053"/>
              </a:buClr>
              <a:defRPr sz="1800">
                <a:latin typeface="Arial" panose="020B0604020202020204" pitchFamily="34" charset="0"/>
                <a:cs typeface="Arial" panose="020B0604020202020204" pitchFamily="34" charset="0"/>
              </a:defRPr>
            </a:lvl3pPr>
          </a:lstStyle>
          <a:p>
            <a:pPr lvl="0"/>
            <a:r>
              <a:rPr lang="en-US" smtClean="0"/>
              <a:t>Edit Master text styles</a:t>
            </a:r>
          </a:p>
          <a:p>
            <a:pPr lvl="1"/>
            <a:r>
              <a:rPr lang="en-US" smtClean="0"/>
              <a:t>Second level</a:t>
            </a:r>
          </a:p>
          <a:p>
            <a:pPr lvl="2"/>
            <a:r>
              <a:rPr lang="en-US" smtClean="0"/>
              <a:t>Third level</a:t>
            </a:r>
          </a:p>
        </p:txBody>
      </p:sp>
      <p:sp>
        <p:nvSpPr>
          <p:cNvPr id="4" name="Title 1"/>
          <p:cNvSpPr>
            <a:spLocks noGrp="1"/>
          </p:cNvSpPr>
          <p:nvPr>
            <p:ph type="title"/>
          </p:nvPr>
        </p:nvSpPr>
        <p:spPr>
          <a:xfrm>
            <a:off x="468313" y="1772815"/>
            <a:ext cx="8136135" cy="1008485"/>
          </a:xfrm>
          <a:prstGeom prst="rect">
            <a:avLst/>
          </a:prstGeom>
        </p:spPr>
        <p:txBody>
          <a:bodyPr lIns="0" tIns="288000"/>
          <a:lstStyle>
            <a:lvl1pPr algn="l">
              <a:defRPr sz="2400" b="1">
                <a:solidFill>
                  <a:srgbClr val="008053"/>
                </a:solidFi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5"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8053"/>
                </a:solidFill>
                <a:latin typeface="Arial" panose="020B0604020202020204" pitchFamily="34" charset="0"/>
                <a:cs typeface="Arial" panose="020B0604020202020204" pitchFamily="34" charset="0"/>
              </a:defRPr>
            </a:lvl1pPr>
          </a:lstStyle>
          <a:p>
            <a:fld id="{9DE3E654-9E82-4E1C-B024-4A54F7575591}" type="slidenum">
              <a:rPr lang="en-GB" smtClean="0"/>
              <a:pPr/>
              <a:t>‹#›</a:t>
            </a:fld>
            <a:endParaRPr lang="en-GB"/>
          </a:p>
        </p:txBody>
      </p:sp>
    </p:spTree>
    <p:extLst>
      <p:ext uri="{BB962C8B-B14F-4D97-AF65-F5344CB8AC3E}">
        <p14:creationId xmlns:p14="http://schemas.microsoft.com/office/powerpoint/2010/main" val="15838448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781301"/>
            <a:ext cx="7772400" cy="1625600"/>
          </a:xfrm>
          <a:prstGeom prst="rect">
            <a:avLst/>
          </a:prstGeom>
        </p:spPr>
        <p:txBody>
          <a:bodyPr anchor="b"/>
          <a:lstStyle>
            <a:lvl1pPr marL="0" indent="0">
              <a:buNone/>
              <a:defRPr sz="1800">
                <a:solidFill>
                  <a:schemeClr val="tx1"/>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6" name="Title 1"/>
          <p:cNvSpPr txBox="1">
            <a:spLocks/>
          </p:cNvSpPr>
          <p:nvPr userDrawn="1"/>
        </p:nvSpPr>
        <p:spPr>
          <a:xfrm>
            <a:off x="683568" y="4436739"/>
            <a:ext cx="7848103" cy="1008485"/>
          </a:xfrm>
          <a:prstGeom prst="rect">
            <a:avLst/>
          </a:prstGeom>
        </p:spPr>
        <p:txBody>
          <a:bodyPr lIns="90000" tIns="288000"/>
          <a:lstStyle>
            <a:lvl1pPr algn="l" defTabSz="914400" rtl="0" eaLnBrk="1" latinLnBrk="0" hangingPunct="1">
              <a:spcBef>
                <a:spcPct val="0"/>
              </a:spcBef>
              <a:buNone/>
              <a:defRPr sz="2400" kern="1200">
                <a:solidFill>
                  <a:schemeClr val="tx1"/>
                </a:solidFill>
                <a:latin typeface="Arial" panose="020B0604020202020204" pitchFamily="34" charset="0"/>
                <a:ea typeface="+mj-ea"/>
                <a:cs typeface="Arial" panose="020B0604020202020204" pitchFamily="34" charset="0"/>
              </a:defRPr>
            </a:lvl1pPr>
          </a:lstStyle>
          <a:p>
            <a:r>
              <a:rPr lang="en-US" b="1" dirty="0" smtClean="0">
                <a:solidFill>
                  <a:srgbClr val="008053"/>
                </a:solidFill>
              </a:rPr>
              <a:t>Click to edit Master title style</a:t>
            </a:r>
            <a:endParaRPr lang="en-GB" b="1" dirty="0">
              <a:solidFill>
                <a:srgbClr val="008053"/>
              </a:solidFill>
            </a:endParaRPr>
          </a:p>
        </p:txBody>
      </p:sp>
      <p:sp>
        <p:nvSpPr>
          <p:cNvPr id="4"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8053"/>
                </a:solidFill>
                <a:latin typeface="Arial" panose="020B0604020202020204" pitchFamily="34" charset="0"/>
                <a:cs typeface="Arial" panose="020B0604020202020204" pitchFamily="34" charset="0"/>
              </a:defRPr>
            </a:lvl1pPr>
          </a:lstStyle>
          <a:p>
            <a:fld id="{9DE3E654-9E82-4E1C-B024-4A54F7575591}" type="slidenum">
              <a:rPr lang="en-GB" smtClean="0"/>
              <a:pPr/>
              <a:t>‹#›</a:t>
            </a:fld>
            <a:endParaRPr lang="en-GB"/>
          </a:p>
        </p:txBody>
      </p:sp>
    </p:spTree>
    <p:extLst>
      <p:ext uri="{BB962C8B-B14F-4D97-AF65-F5344CB8AC3E}">
        <p14:creationId xmlns:p14="http://schemas.microsoft.com/office/powerpoint/2010/main" val="9099440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8313" y="2781300"/>
            <a:ext cx="4027487" cy="3744044"/>
          </a:xfrm>
          <a:prstGeom prst="rect">
            <a:avLst/>
          </a:prstGeom>
        </p:spPr>
        <p:txBody>
          <a:bodyPr tIns="360000"/>
          <a:lstStyle>
            <a:lvl1pPr>
              <a:buClr>
                <a:srgbClr val="008053"/>
              </a:buClr>
              <a:defRPr sz="2000">
                <a:latin typeface="Arial" panose="020B0604020202020204" pitchFamily="34" charset="0"/>
                <a:cs typeface="Arial" panose="020B0604020202020204" pitchFamily="34" charset="0"/>
              </a:defRPr>
            </a:lvl1pPr>
            <a:lvl2pPr>
              <a:buClr>
                <a:srgbClr val="008053"/>
              </a:buClr>
              <a:defRPr sz="2000">
                <a:latin typeface="Arial" panose="020B0604020202020204" pitchFamily="34" charset="0"/>
                <a:cs typeface="Arial" panose="020B0604020202020204" pitchFamily="34" charset="0"/>
              </a:defRPr>
            </a:lvl2pPr>
            <a:lvl3pPr>
              <a:buClr>
                <a:srgbClr val="008053"/>
              </a:buClr>
              <a:defRPr sz="1800">
                <a:latin typeface="Arial" panose="020B0604020202020204" pitchFamily="34" charset="0"/>
                <a:cs typeface="Arial" panose="020B0604020202020204" pitchFamily="34" charset="0"/>
              </a:defRPr>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p:txBody>
      </p:sp>
      <p:sp>
        <p:nvSpPr>
          <p:cNvPr id="9" name="Content Placeholder 2"/>
          <p:cNvSpPr>
            <a:spLocks noGrp="1"/>
          </p:cNvSpPr>
          <p:nvPr>
            <p:ph sz="half" idx="10"/>
          </p:nvPr>
        </p:nvSpPr>
        <p:spPr>
          <a:xfrm>
            <a:off x="4644008" y="2781300"/>
            <a:ext cx="3956050" cy="3744044"/>
          </a:xfrm>
          <a:prstGeom prst="rect">
            <a:avLst/>
          </a:prstGeom>
        </p:spPr>
        <p:txBody>
          <a:bodyPr tIns="360000"/>
          <a:lstStyle>
            <a:lvl1pPr>
              <a:buClr>
                <a:srgbClr val="008053"/>
              </a:buClr>
              <a:defRPr sz="2000">
                <a:latin typeface="Arial" panose="020B0604020202020204" pitchFamily="34" charset="0"/>
                <a:cs typeface="Arial" panose="020B0604020202020204" pitchFamily="34" charset="0"/>
              </a:defRPr>
            </a:lvl1pPr>
            <a:lvl2pPr>
              <a:buClr>
                <a:srgbClr val="008053"/>
              </a:buClr>
              <a:defRPr sz="2000">
                <a:latin typeface="Arial" panose="020B0604020202020204" pitchFamily="34" charset="0"/>
                <a:cs typeface="Arial" panose="020B0604020202020204" pitchFamily="34" charset="0"/>
              </a:defRPr>
            </a:lvl2pPr>
            <a:lvl3pPr>
              <a:buClr>
                <a:srgbClr val="008053"/>
              </a:buClr>
              <a:defRPr sz="1800">
                <a:latin typeface="Arial" panose="020B0604020202020204" pitchFamily="34" charset="0"/>
                <a:cs typeface="Arial" panose="020B0604020202020204" pitchFamily="34" charset="0"/>
              </a:defRPr>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p:txBody>
      </p:sp>
      <p:sp>
        <p:nvSpPr>
          <p:cNvPr id="7" name="Title 1"/>
          <p:cNvSpPr>
            <a:spLocks noGrp="1"/>
          </p:cNvSpPr>
          <p:nvPr>
            <p:ph type="title"/>
          </p:nvPr>
        </p:nvSpPr>
        <p:spPr>
          <a:xfrm>
            <a:off x="468313" y="1772815"/>
            <a:ext cx="8136135" cy="1008485"/>
          </a:xfrm>
          <a:prstGeom prst="rect">
            <a:avLst/>
          </a:prstGeom>
        </p:spPr>
        <p:txBody>
          <a:bodyPr lIns="0" tIns="288000"/>
          <a:lstStyle>
            <a:lvl1pPr algn="l">
              <a:defRPr sz="2400" b="1">
                <a:solidFill>
                  <a:srgbClr val="008053"/>
                </a:solidFi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5"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8053"/>
                </a:solidFill>
                <a:latin typeface="Arial" panose="020B0604020202020204" pitchFamily="34" charset="0"/>
                <a:cs typeface="Arial" panose="020B0604020202020204" pitchFamily="34" charset="0"/>
              </a:defRPr>
            </a:lvl1pPr>
          </a:lstStyle>
          <a:p>
            <a:fld id="{9DE3E654-9E82-4E1C-B024-4A54F7575591}" type="slidenum">
              <a:rPr lang="en-GB" smtClean="0"/>
              <a:pPr/>
              <a:t>‹#›</a:t>
            </a:fld>
            <a:endParaRPr lang="en-GB"/>
          </a:p>
        </p:txBody>
      </p:sp>
    </p:spTree>
    <p:extLst>
      <p:ext uri="{BB962C8B-B14F-4D97-AF65-F5344CB8AC3E}">
        <p14:creationId xmlns:p14="http://schemas.microsoft.com/office/powerpoint/2010/main" val="20460793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4644008" y="2781300"/>
            <a:ext cx="3960440" cy="792088"/>
          </a:xfrm>
          <a:prstGeom prst="rect">
            <a:avLst/>
          </a:prstGeom>
        </p:spPr>
        <p:txBody>
          <a:bodyPr anchor="b"/>
          <a:lstStyle>
            <a:lvl1pPr marL="0" indent="0">
              <a:buNone/>
              <a:defRPr sz="2400" b="0">
                <a:solidFill>
                  <a:srgbClr val="8CC63F"/>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4"/>
          <p:cNvSpPr>
            <a:spLocks noGrp="1"/>
          </p:cNvSpPr>
          <p:nvPr>
            <p:ph type="body" sz="quarter" idx="15"/>
          </p:nvPr>
        </p:nvSpPr>
        <p:spPr>
          <a:xfrm>
            <a:off x="468313" y="2781300"/>
            <a:ext cx="4050674" cy="792088"/>
          </a:xfrm>
          <a:prstGeom prst="rect">
            <a:avLst/>
          </a:prstGeom>
        </p:spPr>
        <p:txBody>
          <a:bodyPr anchor="b"/>
          <a:lstStyle>
            <a:lvl1pPr marL="0" indent="0">
              <a:buNone/>
              <a:defRPr sz="2400" b="0">
                <a:solidFill>
                  <a:srgbClr val="8CC63F"/>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2"/>
          <p:cNvSpPr>
            <a:spLocks noGrp="1"/>
          </p:cNvSpPr>
          <p:nvPr>
            <p:ph sz="half" idx="16"/>
          </p:nvPr>
        </p:nvSpPr>
        <p:spPr>
          <a:xfrm>
            <a:off x="468413" y="3573016"/>
            <a:ext cx="4046184" cy="2952328"/>
          </a:xfrm>
          <a:prstGeom prst="rect">
            <a:avLst/>
          </a:prstGeom>
        </p:spPr>
        <p:txBody>
          <a:bodyPr tIns="360000"/>
          <a:lstStyle>
            <a:lvl1pPr>
              <a:buClr>
                <a:srgbClr val="008053"/>
              </a:buClr>
              <a:defRPr sz="2000">
                <a:latin typeface="Arial" panose="020B0604020202020204" pitchFamily="34" charset="0"/>
                <a:cs typeface="Arial" panose="020B0604020202020204" pitchFamily="34" charset="0"/>
              </a:defRPr>
            </a:lvl1pPr>
            <a:lvl2pPr>
              <a:buClr>
                <a:srgbClr val="008053"/>
              </a:buClr>
              <a:defRPr sz="2000">
                <a:latin typeface="Arial" panose="020B0604020202020204" pitchFamily="34" charset="0"/>
                <a:cs typeface="Arial" panose="020B0604020202020204" pitchFamily="34" charset="0"/>
              </a:defRPr>
            </a:lvl2pPr>
            <a:lvl3pPr>
              <a:buClr>
                <a:srgbClr val="008053"/>
              </a:buClr>
              <a:defRPr sz="1800">
                <a:latin typeface="Arial" panose="020B0604020202020204" pitchFamily="34" charset="0"/>
                <a:cs typeface="Arial" panose="020B0604020202020204" pitchFamily="34" charset="0"/>
              </a:defRPr>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p:txBody>
      </p:sp>
      <p:sp>
        <p:nvSpPr>
          <p:cNvPr id="14" name="Content Placeholder 2"/>
          <p:cNvSpPr>
            <a:spLocks noGrp="1"/>
          </p:cNvSpPr>
          <p:nvPr>
            <p:ph sz="half" idx="17"/>
          </p:nvPr>
        </p:nvSpPr>
        <p:spPr>
          <a:xfrm>
            <a:off x="4644008" y="3573016"/>
            <a:ext cx="3956050" cy="2952328"/>
          </a:xfrm>
          <a:prstGeom prst="rect">
            <a:avLst/>
          </a:prstGeom>
        </p:spPr>
        <p:txBody>
          <a:bodyPr tIns="360000"/>
          <a:lstStyle>
            <a:lvl1pPr>
              <a:buClr>
                <a:srgbClr val="008053"/>
              </a:buClr>
              <a:defRPr sz="2000">
                <a:latin typeface="Arial" panose="020B0604020202020204" pitchFamily="34" charset="0"/>
                <a:cs typeface="Arial" panose="020B0604020202020204" pitchFamily="34" charset="0"/>
              </a:defRPr>
            </a:lvl1pPr>
            <a:lvl2pPr>
              <a:buClr>
                <a:srgbClr val="008053"/>
              </a:buClr>
              <a:defRPr sz="2000">
                <a:latin typeface="Arial" panose="020B0604020202020204" pitchFamily="34" charset="0"/>
                <a:cs typeface="Arial" panose="020B0604020202020204" pitchFamily="34" charset="0"/>
              </a:defRPr>
            </a:lvl2pPr>
            <a:lvl3pPr>
              <a:buClr>
                <a:srgbClr val="008053"/>
              </a:buClr>
              <a:defRPr sz="1800">
                <a:latin typeface="Arial" panose="020B0604020202020204" pitchFamily="34" charset="0"/>
                <a:cs typeface="Arial" panose="020B0604020202020204" pitchFamily="34" charset="0"/>
              </a:defRPr>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p:txBody>
      </p:sp>
      <p:sp>
        <p:nvSpPr>
          <p:cNvPr id="7" name="Title 1"/>
          <p:cNvSpPr>
            <a:spLocks noGrp="1"/>
          </p:cNvSpPr>
          <p:nvPr>
            <p:ph type="title"/>
          </p:nvPr>
        </p:nvSpPr>
        <p:spPr>
          <a:xfrm>
            <a:off x="468313" y="1772815"/>
            <a:ext cx="8136135" cy="1008485"/>
          </a:xfrm>
          <a:prstGeom prst="rect">
            <a:avLst/>
          </a:prstGeom>
        </p:spPr>
        <p:txBody>
          <a:bodyPr lIns="0" tIns="288000"/>
          <a:lstStyle>
            <a:lvl1pPr algn="l">
              <a:defRPr sz="2400" b="1">
                <a:solidFill>
                  <a:srgbClr val="008053"/>
                </a:solidFi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8"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8053"/>
                </a:solidFill>
                <a:latin typeface="Arial" panose="020B0604020202020204" pitchFamily="34" charset="0"/>
                <a:cs typeface="Arial" panose="020B0604020202020204" pitchFamily="34" charset="0"/>
              </a:defRPr>
            </a:lvl1pPr>
          </a:lstStyle>
          <a:p>
            <a:fld id="{9DE3E654-9E82-4E1C-B024-4A54F7575591}" type="slidenum">
              <a:rPr lang="en-GB" smtClean="0"/>
              <a:pPr/>
              <a:t>‹#›</a:t>
            </a:fld>
            <a:endParaRPr lang="en-GB"/>
          </a:p>
        </p:txBody>
      </p:sp>
    </p:spTree>
    <p:extLst>
      <p:ext uri="{BB962C8B-B14F-4D97-AF65-F5344CB8AC3E}">
        <p14:creationId xmlns:p14="http://schemas.microsoft.com/office/powerpoint/2010/main" val="9903256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p:nvPr>
        </p:nvSpPr>
        <p:spPr>
          <a:xfrm>
            <a:off x="468313" y="1772815"/>
            <a:ext cx="8136135" cy="1008485"/>
          </a:xfrm>
          <a:prstGeom prst="rect">
            <a:avLst/>
          </a:prstGeom>
        </p:spPr>
        <p:txBody>
          <a:bodyPr lIns="0" tIns="288000"/>
          <a:lstStyle>
            <a:lvl1pPr algn="l">
              <a:defRPr sz="2400" b="1">
                <a:solidFill>
                  <a:srgbClr val="008053"/>
                </a:solidFill>
                <a:latin typeface="Arial" panose="020B0604020202020204" pitchFamily="34" charset="0"/>
                <a:cs typeface="Arial" panose="020B0604020202020204" pitchFamily="34" charset="0"/>
              </a:defRPr>
            </a:lvl1pPr>
          </a:lstStyle>
          <a:p>
            <a:r>
              <a:rPr lang="en-US" smtClean="0"/>
              <a:t>Click to edit Master title style</a:t>
            </a:r>
            <a:endParaRPr lang="en-GB" dirty="0"/>
          </a:p>
        </p:txBody>
      </p:sp>
      <p:sp>
        <p:nvSpPr>
          <p:cNvPr id="3"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8053"/>
                </a:solidFill>
                <a:latin typeface="Arial" panose="020B0604020202020204" pitchFamily="34" charset="0"/>
                <a:cs typeface="Arial" panose="020B0604020202020204" pitchFamily="34" charset="0"/>
              </a:defRPr>
            </a:lvl1pPr>
          </a:lstStyle>
          <a:p>
            <a:fld id="{9DE3E654-9E82-4E1C-B024-4A54F7575591}" type="slidenum">
              <a:rPr lang="en-GB" smtClean="0"/>
              <a:pPr/>
              <a:t>‹#›</a:t>
            </a:fld>
            <a:endParaRPr lang="en-GB"/>
          </a:p>
        </p:txBody>
      </p:sp>
    </p:spTree>
    <p:extLst>
      <p:ext uri="{BB962C8B-B14F-4D97-AF65-F5344CB8AC3E}">
        <p14:creationId xmlns:p14="http://schemas.microsoft.com/office/powerpoint/2010/main" val="32485569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567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ectangle 13"/>
          <p:cNvSpPr/>
          <p:nvPr userDrawn="1"/>
        </p:nvSpPr>
        <p:spPr>
          <a:xfrm flipV="1">
            <a:off x="475457" y="1484784"/>
            <a:ext cx="8128992" cy="18000"/>
          </a:xfrm>
          <a:prstGeom prst="rect">
            <a:avLst/>
          </a:prstGeom>
          <a:solidFill>
            <a:srgbClr val="0080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userDrawn="1"/>
        </p:nvSpPr>
        <p:spPr>
          <a:xfrm>
            <a:off x="468314" y="1771252"/>
            <a:ext cx="8145286" cy="18000"/>
          </a:xfrm>
          <a:prstGeom prst="rect">
            <a:avLst/>
          </a:prstGeom>
          <a:solidFill>
            <a:srgbClr val="0080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2" descr="C:\Users\Richard\Desktop\Work Files\Alliance\Resources\Alliance_2013_UK_RGB.jpg"/>
          <p:cNvPicPr>
            <a:picLocks noChangeAspect="1" noChangeArrowheads="1"/>
          </p:cNvPicPr>
          <p:nvPr userDrawn="1"/>
        </p:nvPicPr>
        <p:blipFill>
          <a:blip r:embed="rId9" cstate="print">
            <a:extLst>
              <a:ext uri="{28A0092B-C50C-407E-A947-70E740481C1C}">
                <a14:useLocalDpi xmlns:a14="http://schemas.microsoft.com/office/drawing/2010/main" val="0"/>
              </a:ext>
            </a:extLst>
          </a:blip>
          <a:srcRect/>
          <a:stretch>
            <a:fillRect/>
          </a:stretch>
        </p:blipFill>
        <p:spPr bwMode="auto">
          <a:xfrm>
            <a:off x="444144" y="404664"/>
            <a:ext cx="1574828" cy="855962"/>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8053"/>
                </a:solidFill>
                <a:latin typeface="Arial" panose="020B0604020202020204" pitchFamily="34" charset="0"/>
                <a:cs typeface="Arial" panose="020B0604020202020204" pitchFamily="34" charset="0"/>
              </a:defRPr>
            </a:lvl1pPr>
          </a:lstStyle>
          <a:p>
            <a:fld id="{9DE3E654-9E82-4E1C-B024-4A54F7575591}" type="slidenum">
              <a:rPr lang="en-GB" smtClean="0"/>
              <a:pPr/>
              <a:t>‹#›</a:t>
            </a:fld>
            <a:endParaRPr lang="en-GB"/>
          </a:p>
        </p:txBody>
      </p:sp>
    </p:spTree>
    <p:extLst>
      <p:ext uri="{BB962C8B-B14F-4D97-AF65-F5344CB8AC3E}">
        <p14:creationId xmlns:p14="http://schemas.microsoft.com/office/powerpoint/2010/main" val="1989104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7" r:id="rId7"/>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hyperlink" Target="http://www.aidsallianc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verTitle"/>
          <p:cNvSpPr>
            <a:spLocks noGrp="1"/>
          </p:cNvSpPr>
          <p:nvPr>
            <p:ph type="body" sz="quarter" idx="10"/>
          </p:nvPr>
        </p:nvSpPr>
        <p:spPr>
          <a:xfrm>
            <a:off x="467544" y="1988840"/>
            <a:ext cx="8208714" cy="720081"/>
          </a:xfrm>
        </p:spPr>
        <p:txBody>
          <a:bodyPr/>
          <a:lstStyle/>
          <a:p>
            <a:r>
              <a:rPr lang="en-GB" dirty="0" smtClean="0"/>
              <a:t>Bending the Curve</a:t>
            </a:r>
            <a:endParaRPr lang="en-GB" dirty="0"/>
          </a:p>
        </p:txBody>
      </p:sp>
      <p:sp>
        <p:nvSpPr>
          <p:cNvPr id="3" name="CoverSubh"/>
          <p:cNvSpPr>
            <a:spLocks noGrp="1"/>
          </p:cNvSpPr>
          <p:nvPr>
            <p:ph type="body" sz="quarter" idx="11"/>
          </p:nvPr>
        </p:nvSpPr>
        <p:spPr>
          <a:xfrm>
            <a:off x="432653" y="2852936"/>
            <a:ext cx="8208912" cy="1439788"/>
          </a:xfrm>
        </p:spPr>
        <p:txBody>
          <a:bodyPr/>
          <a:lstStyle/>
          <a:p>
            <a:r>
              <a:rPr lang="en-GB" dirty="0" smtClean="0"/>
              <a:t>Progress and challenges towards the 2020 targets on  HIV Prevention</a:t>
            </a:r>
            <a:endParaRPr lang="en-GB" dirty="0"/>
          </a:p>
        </p:txBody>
      </p:sp>
      <p:sp>
        <p:nvSpPr>
          <p:cNvPr id="4" name="CoverBody"/>
          <p:cNvSpPr>
            <a:spLocks noGrp="1"/>
          </p:cNvSpPr>
          <p:nvPr>
            <p:ph type="body" sz="quarter" idx="12"/>
          </p:nvPr>
        </p:nvSpPr>
        <p:spPr>
          <a:xfrm>
            <a:off x="467544" y="5301208"/>
            <a:ext cx="8208912" cy="719509"/>
          </a:xfrm>
        </p:spPr>
        <p:txBody>
          <a:bodyPr/>
          <a:lstStyle/>
          <a:p>
            <a:r>
              <a:rPr lang="en-GB" dirty="0" smtClean="0"/>
              <a:t>Casper W. Erichsen, International HIV/AIDS Alliance</a:t>
            </a:r>
          </a:p>
          <a:p>
            <a:r>
              <a:rPr lang="en-GB" dirty="0" smtClean="0"/>
              <a:t>25 July 2018</a:t>
            </a:r>
            <a:endParaRPr lang="en-GB" dirty="0"/>
          </a:p>
        </p:txBody>
      </p:sp>
    </p:spTree>
    <p:extLst>
      <p:ext uri="{BB962C8B-B14F-4D97-AF65-F5344CB8AC3E}">
        <p14:creationId xmlns:p14="http://schemas.microsoft.com/office/powerpoint/2010/main" val="2482028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2" y="1916832"/>
            <a:ext cx="6696744" cy="4727114"/>
          </a:xfrm>
          <a:prstGeom prst="rect">
            <a:avLst/>
          </a:prstGeom>
        </p:spPr>
      </p:pic>
      <p:sp>
        <p:nvSpPr>
          <p:cNvPr id="5" name="Title 1"/>
          <p:cNvSpPr txBox="1">
            <a:spLocks/>
          </p:cNvSpPr>
          <p:nvPr/>
        </p:nvSpPr>
        <p:spPr bwMode="auto">
          <a:xfrm>
            <a:off x="2411760" y="707991"/>
            <a:ext cx="7772400" cy="8488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defTabSz="914400" rtl="0" eaLnBrk="1" latinLnBrk="0" hangingPunct="1">
              <a:spcBef>
                <a:spcPct val="0"/>
              </a:spcBef>
              <a:buNone/>
              <a:defRPr sz="4400" kern="1200">
                <a:solidFill>
                  <a:schemeClr val="tx1"/>
                </a:solidFill>
                <a:latin typeface="Calibri" pitchFamily="34" charset="0"/>
                <a:ea typeface="+mj-ea"/>
                <a:cs typeface="+mj-cs"/>
              </a:defRPr>
            </a:lvl1pPr>
          </a:lstStyle>
          <a:p>
            <a:r>
              <a:rPr lang="en-GB" sz="2400" b="1" dirty="0" smtClean="0">
                <a:solidFill>
                  <a:srgbClr val="008053"/>
                </a:solidFill>
                <a:latin typeface="Arial" panose="020B0604020202020204" pitchFamily="34" charset="0"/>
                <a:cs typeface="Arial" panose="020B0604020202020204" pitchFamily="34" charset="0"/>
              </a:rPr>
              <a:t>HIV: A story of progress and challenges</a:t>
            </a:r>
            <a:endParaRPr lang="en-GB" sz="2400" b="1" dirty="0">
              <a:solidFill>
                <a:srgbClr val="008053"/>
              </a:solidFill>
              <a:latin typeface="Arial" panose="020B0604020202020204" pitchFamily="34" charset="0"/>
              <a:cs typeface="Arial" panose="020B0604020202020204" pitchFamily="34" charset="0"/>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63136" y="4612300"/>
            <a:ext cx="2480864" cy="1669520"/>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663136" y="2492896"/>
            <a:ext cx="2480864" cy="1704337"/>
          </a:xfrm>
          <a:prstGeom prst="rect">
            <a:avLst/>
          </a:prstGeom>
        </p:spPr>
      </p:pic>
    </p:spTree>
    <p:extLst>
      <p:ext uri="{BB962C8B-B14F-4D97-AF65-F5344CB8AC3E}">
        <p14:creationId xmlns:p14="http://schemas.microsoft.com/office/powerpoint/2010/main" val="3314220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8"/>
          <p:cNvGrpSpPr>
            <a:grpSpLocks/>
          </p:cNvGrpSpPr>
          <p:nvPr/>
        </p:nvGrpSpPr>
        <p:grpSpPr bwMode="auto">
          <a:xfrm>
            <a:off x="431817" y="0"/>
            <a:ext cx="8280367" cy="5278438"/>
            <a:chOff x="432457" y="131"/>
            <a:chExt cx="8279086" cy="5277627"/>
          </a:xfrm>
        </p:grpSpPr>
        <p:pic>
          <p:nvPicPr>
            <p:cNvPr id="10244"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457" y="1686903"/>
              <a:ext cx="8279086" cy="35908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45" name="Group 1"/>
            <p:cNvGrpSpPr>
              <a:grpSpLocks/>
            </p:cNvGrpSpPr>
            <p:nvPr/>
          </p:nvGrpSpPr>
          <p:grpSpPr bwMode="auto">
            <a:xfrm>
              <a:off x="2024024" y="131"/>
              <a:ext cx="6370084" cy="4133282"/>
              <a:chOff x="2169515" y="-138092"/>
              <a:chExt cx="6955870" cy="4133282"/>
            </a:xfrm>
          </p:grpSpPr>
          <p:sp>
            <p:nvSpPr>
              <p:cNvPr id="10246" name="Rectangle 3"/>
              <p:cNvSpPr>
                <a:spLocks noChangeArrowheads="1"/>
              </p:cNvSpPr>
              <p:nvPr/>
            </p:nvSpPr>
            <p:spPr bwMode="auto">
              <a:xfrm>
                <a:off x="2169515" y="-138092"/>
                <a:ext cx="6955870" cy="197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180000">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ctr">
                  <a:lnSpc>
                    <a:spcPts val="3400"/>
                  </a:lnSpc>
                </a:pPr>
                <a:r>
                  <a:rPr lang="en-US" altLang="en-US" sz="2800" b="1">
                    <a:solidFill>
                      <a:srgbClr val="70C8BE"/>
                    </a:solidFill>
                    <a:cs typeface="Arial" panose="020B0604020202020204" pitchFamily="34" charset="0"/>
                  </a:rPr>
                  <a:t>New HIV infections among adults (15+ years), globally, 2010–2017 and 2020 target</a:t>
                </a:r>
                <a:br>
                  <a:rPr lang="en-US" altLang="en-US" sz="2800" b="1">
                    <a:solidFill>
                      <a:srgbClr val="70C8BE"/>
                    </a:solidFill>
                    <a:cs typeface="Arial" panose="020B0604020202020204" pitchFamily="34" charset="0"/>
                  </a:rPr>
                </a:br>
                <a:endParaRPr lang="en-US" altLang="en-GB" sz="2800">
                  <a:solidFill>
                    <a:srgbClr val="000000"/>
                  </a:solidFill>
                  <a:latin typeface="Arial Nova"/>
                  <a:cs typeface="Arial" panose="020B0604020202020204" pitchFamily="34" charset="0"/>
                </a:endParaRPr>
              </a:p>
            </p:txBody>
          </p:sp>
          <p:sp>
            <p:nvSpPr>
              <p:cNvPr id="10247" name="TextBox 4"/>
              <p:cNvSpPr txBox="1">
                <a:spLocks noChangeArrowheads="1"/>
              </p:cNvSpPr>
              <p:nvPr/>
            </p:nvSpPr>
            <p:spPr bwMode="auto">
              <a:xfrm>
                <a:off x="7583701" y="3687413"/>
                <a:ext cx="114807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GB" altLang="en-GB" sz="1400">
                    <a:latin typeface="Arial Nova"/>
                  </a:rPr>
                  <a:t>2020 Target</a:t>
                </a:r>
              </a:p>
            </p:txBody>
          </p:sp>
        </p:grpSp>
      </p:grpSp>
      <p:sp>
        <p:nvSpPr>
          <p:cNvPr id="10243" name="TextBox 6"/>
          <p:cNvSpPr txBox="1">
            <a:spLocks noChangeArrowheads="1"/>
          </p:cNvSpPr>
          <p:nvPr/>
        </p:nvSpPr>
        <p:spPr bwMode="auto">
          <a:xfrm>
            <a:off x="279400" y="5607050"/>
            <a:ext cx="81153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r>
              <a:rPr lang="en-GB" altLang="en-GB" sz="1000">
                <a:solidFill>
                  <a:srgbClr val="70C8BE"/>
                </a:solidFill>
                <a:cs typeface="Arial" panose="020B0604020202020204" pitchFamily="34" charset="0"/>
              </a:rPr>
              <a:t>Source: UNAIDS Global AIDS Update, 2018.</a:t>
            </a:r>
          </a:p>
          <a:p>
            <a:r>
              <a:rPr lang="en-GB" altLang="en-GB" sz="1000">
                <a:solidFill>
                  <a:srgbClr val="70C8BE"/>
                </a:solidFill>
                <a:cs typeface="Arial" panose="020B0604020202020204" pitchFamily="34" charset="0"/>
              </a:rPr>
              <a:t>* The 2020 target is fewer than </a:t>
            </a:r>
            <a:r>
              <a:rPr lang="en-GB" altLang="en-GB" sz="1000">
                <a:solidFill>
                  <a:srgbClr val="70C8BE"/>
                </a:solidFill>
              </a:rPr>
              <a:t>500 000 new infections, equivalent to a 75% reduction since 2010</a:t>
            </a:r>
          </a:p>
          <a:p>
            <a:r>
              <a:rPr lang="en-GB" altLang="en-GB" sz="1000">
                <a:solidFill>
                  <a:srgbClr val="70C8BE"/>
                </a:solidFill>
              </a:rPr>
              <a:t> </a:t>
            </a:r>
          </a:p>
        </p:txBody>
      </p:sp>
    </p:spTree>
    <p:extLst>
      <p:ext uri="{BB962C8B-B14F-4D97-AF65-F5344CB8AC3E}">
        <p14:creationId xmlns:p14="http://schemas.microsoft.com/office/powerpoint/2010/main" val="32181660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00133" y="188640"/>
            <a:ext cx="8943734" cy="6480720"/>
          </a:xfrm>
          <a:prstGeom prst="rect">
            <a:avLst/>
          </a:prstGeom>
        </p:spPr>
      </p:pic>
    </p:spTree>
    <p:extLst>
      <p:ext uri="{BB962C8B-B14F-4D97-AF65-F5344CB8AC3E}">
        <p14:creationId xmlns:p14="http://schemas.microsoft.com/office/powerpoint/2010/main" val="19496614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DE3E654-9E82-4E1C-B024-4A54F7575591}" type="slidenum">
              <a:rPr lang="en-GB" smtClean="0"/>
              <a:pPr/>
              <a:t>5</a:t>
            </a:fld>
            <a:endParaRPr lang="en-GB"/>
          </a:p>
        </p:txBody>
      </p:sp>
      <p:pic>
        <p:nvPicPr>
          <p:cNvPr id="5" name="Picture 4"/>
          <p:cNvPicPr>
            <a:picLocks noChangeAspect="1"/>
          </p:cNvPicPr>
          <p:nvPr/>
        </p:nvPicPr>
        <p:blipFill>
          <a:blip r:embed="rId3"/>
          <a:stretch>
            <a:fillRect/>
          </a:stretch>
        </p:blipFill>
        <p:spPr>
          <a:xfrm>
            <a:off x="323528" y="2132856"/>
            <a:ext cx="8568952" cy="4288805"/>
          </a:xfrm>
          <a:prstGeom prst="rect">
            <a:avLst/>
          </a:prstGeom>
        </p:spPr>
      </p:pic>
      <p:sp>
        <p:nvSpPr>
          <p:cNvPr id="6" name="Title 1"/>
          <p:cNvSpPr txBox="1">
            <a:spLocks/>
          </p:cNvSpPr>
          <p:nvPr/>
        </p:nvSpPr>
        <p:spPr bwMode="auto">
          <a:xfrm>
            <a:off x="2411760" y="707991"/>
            <a:ext cx="7772400" cy="8488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defTabSz="914400" rtl="0" eaLnBrk="1" latinLnBrk="0" hangingPunct="1">
              <a:spcBef>
                <a:spcPct val="0"/>
              </a:spcBef>
              <a:buNone/>
              <a:defRPr sz="4400" kern="1200">
                <a:solidFill>
                  <a:schemeClr val="tx1"/>
                </a:solidFill>
                <a:latin typeface="Calibri" pitchFamily="34" charset="0"/>
                <a:ea typeface="+mj-ea"/>
                <a:cs typeface="+mj-cs"/>
              </a:defRPr>
            </a:lvl1pPr>
          </a:lstStyle>
          <a:p>
            <a:r>
              <a:rPr lang="en-GB" sz="2400" b="1" dirty="0" smtClean="0">
                <a:solidFill>
                  <a:srgbClr val="008053"/>
                </a:solidFill>
                <a:latin typeface="Arial" panose="020B0604020202020204" pitchFamily="34" charset="0"/>
                <a:cs typeface="Arial" panose="020B0604020202020204" pitchFamily="34" charset="0"/>
              </a:rPr>
              <a:t>Key populations are key to ending AIDS</a:t>
            </a:r>
            <a:endParaRPr lang="en-GB" sz="2400" b="1" dirty="0">
              <a:solidFill>
                <a:srgbClr val="00805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7293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1088" y="-27384"/>
            <a:ext cx="9132912" cy="7000628"/>
          </a:xfrm>
          <a:prstGeom prst="rect">
            <a:avLst/>
          </a:prstGeom>
        </p:spPr>
      </p:pic>
      <p:sp>
        <p:nvSpPr>
          <p:cNvPr id="3" name="TextBox 2"/>
          <p:cNvSpPr txBox="1"/>
          <p:nvPr/>
        </p:nvSpPr>
        <p:spPr>
          <a:xfrm>
            <a:off x="1475656" y="2276872"/>
            <a:ext cx="4176464" cy="646331"/>
          </a:xfrm>
          <a:prstGeom prst="rect">
            <a:avLst/>
          </a:prstGeom>
          <a:noFill/>
        </p:spPr>
        <p:txBody>
          <a:bodyPr wrap="square" rtlCol="0">
            <a:spAutoFit/>
          </a:bodyPr>
          <a:lstStyle/>
          <a:p>
            <a:r>
              <a:rPr lang="en-GB" dirty="0" smtClean="0">
                <a:hlinkClick r:id="rId4"/>
              </a:rPr>
              <a:t>www.aidsalliance.org</a:t>
            </a:r>
            <a:endParaRPr lang="en-GB" dirty="0" smtClean="0"/>
          </a:p>
          <a:p>
            <a:endParaRPr lang="en-GB" dirty="0"/>
          </a:p>
        </p:txBody>
      </p:sp>
    </p:spTree>
    <p:extLst>
      <p:ext uri="{BB962C8B-B14F-4D97-AF65-F5344CB8AC3E}">
        <p14:creationId xmlns:p14="http://schemas.microsoft.com/office/powerpoint/2010/main" val="2599953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AlliancePP</Template>
  <TotalTime>607</TotalTime>
  <Words>1023</Words>
  <Application>Microsoft Office PowerPoint</Application>
  <PresentationFormat>On-screen Show (4:3)</PresentationFormat>
  <Paragraphs>39</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ＭＳ Ｐゴシック</vt:lpstr>
      <vt:lpstr>Arial</vt:lpstr>
      <vt:lpstr>Arial Nova</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International HIV\AIDS Alliance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 Kelly</dc:creator>
  <cp:lastModifiedBy>Casper Erichsen</cp:lastModifiedBy>
  <cp:revision>36</cp:revision>
  <dcterms:created xsi:type="dcterms:W3CDTF">2018-07-16T16:32:28Z</dcterms:created>
  <dcterms:modified xsi:type="dcterms:W3CDTF">2018-07-26T13:48:51Z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Title">
    <vt:lpwstr>Title</vt:lpwstr>
  </property>
  <property fmtid="{D5CDD505-2E9C-101B-9397-08002B2CF9AE}" pid="3" name="presTemplate">
    <vt:i4>0</vt:i4>
  </property>
  <property fmtid="{D5CDD505-2E9C-101B-9397-08002B2CF9AE}" pid="4" name="presSubheading">
    <vt:lpwstr>Subheading</vt:lpwstr>
  </property>
  <property fmtid="{D5CDD505-2E9C-101B-9397-08002B2CF9AE}" pid="5" name="presDate">
    <vt:filetime>2013-10-17T23:00:00Z</vt:filetime>
  </property>
  <property fmtid="{D5CDD505-2E9C-101B-9397-08002B2CF9AE}" pid="6" name="presSlide">
    <vt:lpwstr>Slide Title</vt:lpwstr>
  </property>
</Properties>
</file>